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3F6D19-6958-7A32-8325-2258A61AC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1BDACDB-1558-3FEE-921B-F1A6B468C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34A9D17-E0E3-2AFE-2451-18670FCCD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C88A-BA72-4F99-ADEB-415DFC09EE9B}" type="datetimeFigureOut">
              <a:rPr lang="zh-TW" altLang="en-US" smtClean="0"/>
              <a:t>2022/12/22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B4CFB2A-28A8-9E1F-D507-7701E71BE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49AEC2B-B3AB-F46A-F8A6-D42D658AE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8CF28-09BB-44EE-90CD-6864AA010B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6790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B2AE63-38D3-36FA-9673-A9DB2131E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F864397-79AF-D567-3D4D-2F81DEF58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5B6FC6A-75A0-802B-7939-546563916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C88A-BA72-4F99-ADEB-415DFC09EE9B}" type="datetimeFigureOut">
              <a:rPr lang="zh-TW" altLang="en-US" smtClean="0"/>
              <a:t>2022/12/22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82858FB-E9BB-4C30-FEC2-A602E13B7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1C64B9C-A4A3-AA5E-9CD1-E12C1DB5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8CF28-09BB-44EE-90CD-6864AA010B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9903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FF305D5E-D346-FE95-015C-CF1BCCE531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DD59244-CC40-804B-9EEF-AABCE595D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F422E53-5C11-AA4B-C72C-1B5DA36A9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C88A-BA72-4F99-ADEB-415DFC09EE9B}" type="datetimeFigureOut">
              <a:rPr lang="zh-TW" altLang="en-US" smtClean="0"/>
              <a:t>2022/12/22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A77DC67-D635-18DE-6487-335FC9C96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FAA906A-76A3-89EB-4E4D-7B093E2D9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8CF28-09BB-44EE-90CD-6864AA010B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1845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0D2722-0D0C-FDD1-AFDE-9BF5CDCEB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EE7EC96-9273-5B1A-1F2A-31C5E32E3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B517A7E-AB97-E1BA-1CB5-F4EB849B1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C88A-BA72-4F99-ADEB-415DFC09EE9B}" type="datetimeFigureOut">
              <a:rPr lang="zh-TW" altLang="en-US" smtClean="0"/>
              <a:t>2022/12/22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C628856-BCA1-2C13-E205-C000F8814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30AE9BF-A07C-2C30-F647-85C132817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8CF28-09BB-44EE-90CD-6864AA010B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0383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CE9D2B-FDA3-53C0-2D51-9A6BE92DE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6AFF6EF-D54D-492F-8AFF-057DBD2FA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5109177-BAEA-8F6D-E242-1E3349B79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C88A-BA72-4F99-ADEB-415DFC09EE9B}" type="datetimeFigureOut">
              <a:rPr lang="zh-TW" altLang="en-US" smtClean="0"/>
              <a:t>2022/12/22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D57B980-184D-24CE-E7D4-9B5CB415D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7295077-4679-2687-2ED1-13AD53FBA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8CF28-09BB-44EE-90CD-6864AA010B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131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4B5CF4-2EFF-0B79-46A2-90A5AF1FD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94EA8A9-DE15-DC63-C1C8-99E98ECB35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723E062-C1B4-0EC5-E8D2-E019583C6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75117D2-3CF0-B556-0F3F-BB60CFB34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C88A-BA72-4F99-ADEB-415DFC09EE9B}" type="datetimeFigureOut">
              <a:rPr lang="zh-TW" altLang="en-US" smtClean="0"/>
              <a:t>2022/12/22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68C0508-0172-B548-6C2C-BF4032762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9424EA7-EAB4-1FBB-2FB3-6F3D74ECD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8CF28-09BB-44EE-90CD-6864AA010B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617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23536A-D34A-5A44-EDCA-CAFFD17E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E6C35C3-708A-E4CD-1E1B-27AC4CD22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C9B7CBF-3971-B7DF-BA3D-93EB30584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3E31847-ED87-8245-AF3D-66A4DC3376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9AAB6C0-DAFC-EB15-F551-A66CDF4D96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B09AC05F-F64D-B629-E707-8754A662C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C88A-BA72-4F99-ADEB-415DFC09EE9B}" type="datetimeFigureOut">
              <a:rPr lang="zh-TW" altLang="en-US" smtClean="0"/>
              <a:t>2022/12/22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F82FA99-CEF7-9103-4F10-E53C6E95F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0824629-8D01-C053-5E73-34FA0DA21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8CF28-09BB-44EE-90CD-6864AA010B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910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83C4DD-FBE5-3946-7B7A-D0F6D2995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15C7C3A-D656-B7E1-23E7-D57BAA412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C88A-BA72-4F99-ADEB-415DFC09EE9B}" type="datetimeFigureOut">
              <a:rPr lang="zh-TW" altLang="en-US" smtClean="0"/>
              <a:t>2022/12/22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76D26E8-EF4D-549B-CE41-8E0956E3B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BFA7CFA-0BE7-11A2-F93A-56DFC1515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8CF28-09BB-44EE-90CD-6864AA010B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0347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6DDEFE5-ADA5-0351-100D-3989B7AE8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C88A-BA72-4F99-ADEB-415DFC09EE9B}" type="datetimeFigureOut">
              <a:rPr lang="zh-TW" altLang="en-US" smtClean="0"/>
              <a:t>2022/12/22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C1B5AC8-B026-BA52-35A2-964DA19DB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DEA1D6D-5476-850D-945A-356E0CE94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8CF28-09BB-44EE-90CD-6864AA010B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6428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DFC2B6-2A74-F86D-1514-BA9269DC7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6218C7E-0C04-162D-85B4-6929C676E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54174E1-CFC3-8624-D8D7-6986834A9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5639225-72FC-1A71-59FD-AFB3B40BC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C88A-BA72-4F99-ADEB-415DFC09EE9B}" type="datetimeFigureOut">
              <a:rPr lang="zh-TW" altLang="en-US" smtClean="0"/>
              <a:t>2022/12/22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CA39DA5-0F91-B85D-C56A-11659F73F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412E6F2-A427-6F2B-D987-CBFBD1197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8CF28-09BB-44EE-90CD-6864AA010B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1361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72C18D-31B5-1E64-05FA-F92CCCADD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1C9272EF-BD5C-2120-46F5-13D2832EE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9286912-4173-C0A3-0A8D-E6229CA8D9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27DE891-17BA-AE3E-33FE-6EA048CE6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AC88A-BA72-4F99-ADEB-415DFC09EE9B}" type="datetimeFigureOut">
              <a:rPr lang="zh-TW" altLang="en-US" smtClean="0"/>
              <a:t>2022/12/22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6E48338-BB66-47C1-6DD8-B209F7EA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EEB7389-0A4C-5F73-88E9-12603C691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8CF28-09BB-44EE-90CD-6864AA010B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2348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71B0CA6-523E-FEF0-AE94-0C330170C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707F69A-4FDA-2931-88E3-E5DAD778D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78FF105-A97A-CEA0-5ACE-C21B3C4C0F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AC88A-BA72-4F99-ADEB-415DFC09EE9B}" type="datetimeFigureOut">
              <a:rPr lang="zh-TW" altLang="en-US" smtClean="0"/>
              <a:t>2022/12/22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985655E-D271-1841-84A3-C95C499764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C53AD8A-03B3-88CE-ABDF-AE685894F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8CF28-09BB-44EE-90CD-6864AA010B8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600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ED9799-3653-071E-80D1-B52B0F34B1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/>
              <a:t>Supervised Learning Methods: Part 2</a:t>
            </a:r>
            <a:endParaRPr lang="zh-TW" altLang="en-US" b="1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2D2D310-A7BD-7340-C33E-E16523F915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9113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FA017F-D63A-E246-4EAE-1C5472F5B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C29D4BE-381A-9A22-89AA-075E9845C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altLang="zh-TW" dirty="0"/>
              <a:t>from </a:t>
            </a:r>
            <a:r>
              <a:rPr lang="en-US" altLang="zh-TW" dirty="0" err="1"/>
              <a:t>sklearn</a:t>
            </a:r>
            <a:r>
              <a:rPr lang="en-US" altLang="zh-TW" dirty="0"/>
              <a:t> import datasets</a:t>
            </a:r>
          </a:p>
          <a:p>
            <a:pPr marL="457200" lvl="1" indent="0">
              <a:buNone/>
            </a:pPr>
            <a:r>
              <a:rPr lang="en-US" altLang="zh-TW" dirty="0"/>
              <a:t>import </a:t>
            </a:r>
            <a:r>
              <a:rPr lang="en-US" altLang="zh-TW" dirty="0" err="1"/>
              <a:t>matplotlib.pyplot</a:t>
            </a:r>
            <a:r>
              <a:rPr lang="en-US" altLang="zh-TW" dirty="0"/>
              <a:t> as </a:t>
            </a:r>
            <a:r>
              <a:rPr lang="en-US" altLang="zh-TW" dirty="0" err="1"/>
              <a:t>plt</a:t>
            </a:r>
            <a:endParaRPr lang="en-US" altLang="zh-TW" dirty="0"/>
          </a:p>
          <a:p>
            <a:pPr marL="457200" lvl="1" indent="0">
              <a:buNone/>
            </a:pPr>
            <a:r>
              <a:rPr lang="en-US" altLang="zh-TW" dirty="0"/>
              <a:t>iris = </a:t>
            </a:r>
            <a:r>
              <a:rPr lang="en-US" altLang="zh-TW" dirty="0" err="1"/>
              <a:t>datasets.load_iris</a:t>
            </a:r>
            <a:r>
              <a:rPr lang="en-US" altLang="zh-TW" dirty="0"/>
              <a:t>()</a:t>
            </a:r>
          </a:p>
          <a:p>
            <a:pPr marL="457200" lvl="1" indent="0">
              <a:buNone/>
            </a:pPr>
            <a:r>
              <a:rPr lang="en-US" altLang="zh-TW" dirty="0"/>
              <a:t>X = </a:t>
            </a:r>
            <a:r>
              <a:rPr lang="en-US" altLang="zh-TW" dirty="0" err="1"/>
              <a:t>iris.data</a:t>
            </a:r>
            <a:r>
              <a:rPr lang="en-US" altLang="zh-TW" dirty="0"/>
              <a:t>[:, :] # we can select individual features</a:t>
            </a:r>
          </a:p>
          <a:p>
            <a:pPr marL="457200" lvl="1" indent="0">
              <a:buNone/>
            </a:pPr>
            <a:r>
              <a:rPr lang="en-US" altLang="zh-TW" dirty="0"/>
              <a:t>y = </a:t>
            </a:r>
            <a:r>
              <a:rPr lang="en-US" altLang="zh-TW" dirty="0" err="1"/>
              <a:t>iris.target</a:t>
            </a:r>
            <a:endParaRPr lang="en-US" altLang="zh-TW" dirty="0"/>
          </a:p>
          <a:p>
            <a:pPr marL="457200" lvl="1" indent="0">
              <a:buNone/>
            </a:pPr>
            <a:r>
              <a:rPr lang="en-US" altLang="zh-TW" dirty="0"/>
              <a:t>from </a:t>
            </a:r>
            <a:r>
              <a:rPr lang="en-US" altLang="zh-TW" dirty="0" err="1"/>
              <a:t>sklearn.model_selection</a:t>
            </a:r>
            <a:r>
              <a:rPr lang="en-US" altLang="zh-TW" dirty="0"/>
              <a:t> import </a:t>
            </a:r>
            <a:r>
              <a:rPr lang="en-US" altLang="zh-TW" dirty="0" err="1"/>
              <a:t>train_test_split</a:t>
            </a:r>
            <a:endParaRPr lang="en-US" altLang="zh-TW" dirty="0"/>
          </a:p>
          <a:p>
            <a:pPr marL="457200" lvl="1" indent="0">
              <a:buNone/>
            </a:pPr>
            <a:r>
              <a:rPr lang="en-US" altLang="zh-TW" dirty="0" err="1"/>
              <a:t>X_train</a:t>
            </a:r>
            <a:r>
              <a:rPr lang="en-US" altLang="zh-TW" dirty="0"/>
              <a:t>, </a:t>
            </a:r>
            <a:r>
              <a:rPr lang="en-US" altLang="zh-TW" dirty="0" err="1"/>
              <a:t>X_test</a:t>
            </a:r>
            <a:r>
              <a:rPr lang="en-US" altLang="zh-TW" dirty="0"/>
              <a:t>, </a:t>
            </a:r>
            <a:r>
              <a:rPr lang="en-US" altLang="zh-TW" dirty="0" err="1"/>
              <a:t>y_train</a:t>
            </a:r>
            <a:r>
              <a:rPr lang="en-US" altLang="zh-TW" dirty="0"/>
              <a:t>, </a:t>
            </a:r>
            <a:r>
              <a:rPr lang="en-US" altLang="zh-TW" dirty="0" err="1"/>
              <a:t>y_test</a:t>
            </a:r>
            <a:r>
              <a:rPr lang="en-US" altLang="zh-TW" dirty="0"/>
              <a:t> = </a:t>
            </a:r>
            <a:r>
              <a:rPr lang="en-US" altLang="zh-TW" dirty="0" err="1"/>
              <a:t>train_test_split</a:t>
            </a:r>
            <a:r>
              <a:rPr lang="en-US" altLang="zh-TW" dirty="0"/>
              <a:t>(X, y, </a:t>
            </a:r>
            <a:r>
              <a:rPr lang="en-US" altLang="zh-TW" dirty="0" err="1"/>
              <a:t>test_size</a:t>
            </a:r>
            <a:r>
              <a:rPr lang="en-US" altLang="zh-TW" dirty="0"/>
              <a:t> = 0.25, </a:t>
            </a:r>
            <a:r>
              <a:rPr lang="en-US" altLang="zh-TW" dirty="0" err="1"/>
              <a:t>random_state</a:t>
            </a:r>
            <a:r>
              <a:rPr lang="en-US" altLang="zh-TW" dirty="0"/>
              <a:t> = 0)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55573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F6A0D0-C3EC-602D-14FF-F5B30372F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7AFAF02-2621-9FE4-62AE-2591ADCFA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We will now import Gaussian naive Bayes from </a:t>
            </a:r>
            <a:r>
              <a:rPr lang="en-US" altLang="zh-TW" dirty="0" err="1"/>
              <a:t>sklearn</a:t>
            </a:r>
            <a:r>
              <a:rPr lang="en-US" altLang="zh-TW" dirty="0"/>
              <a:t> and fit it to find the parameters and probabilities.</a:t>
            </a:r>
          </a:p>
          <a:p>
            <a:pPr marL="457200" lvl="1" indent="0">
              <a:buNone/>
            </a:pPr>
            <a:r>
              <a:rPr lang="en-US" altLang="zh-TW" dirty="0"/>
              <a:t>from </a:t>
            </a:r>
            <a:r>
              <a:rPr lang="en-US" altLang="zh-TW" dirty="0" err="1"/>
              <a:t>sklearn.naive_bayes</a:t>
            </a:r>
            <a:r>
              <a:rPr lang="en-US" altLang="zh-TW" dirty="0"/>
              <a:t> import </a:t>
            </a:r>
            <a:r>
              <a:rPr lang="en-US" altLang="zh-TW" dirty="0" err="1"/>
              <a:t>GaussianNB</a:t>
            </a:r>
            <a:endParaRPr lang="en-US" altLang="zh-TW" dirty="0"/>
          </a:p>
          <a:p>
            <a:pPr marL="457200" lvl="1" indent="0">
              <a:buNone/>
            </a:pPr>
            <a:r>
              <a:rPr lang="en-US" altLang="zh-TW" dirty="0" err="1"/>
              <a:t>clf</a:t>
            </a:r>
            <a:r>
              <a:rPr lang="en-US" altLang="zh-TW" dirty="0"/>
              <a:t> = </a:t>
            </a:r>
            <a:r>
              <a:rPr lang="en-US" altLang="zh-TW" dirty="0" err="1"/>
              <a:t>GaussianNB</a:t>
            </a:r>
            <a:r>
              <a:rPr lang="en-US" altLang="zh-TW" dirty="0"/>
              <a:t>()</a:t>
            </a:r>
          </a:p>
          <a:p>
            <a:pPr marL="457200" lvl="1" indent="0">
              <a:buNone/>
            </a:pPr>
            <a:r>
              <a:rPr lang="en-US" altLang="zh-TW" dirty="0" err="1"/>
              <a:t>clf.fit</a:t>
            </a:r>
            <a:r>
              <a:rPr lang="en-US" altLang="zh-TW" dirty="0"/>
              <a:t>(</a:t>
            </a:r>
            <a:r>
              <a:rPr lang="en-US" altLang="zh-TW" dirty="0" err="1"/>
              <a:t>X_train</a:t>
            </a:r>
            <a:r>
              <a:rPr lang="en-US" altLang="zh-TW" dirty="0"/>
              <a:t>, </a:t>
            </a:r>
            <a:r>
              <a:rPr lang="en-US" altLang="zh-TW" dirty="0" err="1"/>
              <a:t>y_train</a:t>
            </a:r>
            <a:r>
              <a:rPr lang="en-US" altLang="zh-TW" dirty="0"/>
              <a:t>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25780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87B2D4-A6C7-D4CA-A015-903509834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63DCAF9-A247-F748-7CC9-CD6262B84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You can explore the learned parameters using</a:t>
            </a:r>
          </a:p>
          <a:p>
            <a:pPr marL="457200" lvl="1" indent="0">
              <a:buNone/>
            </a:pPr>
            <a:r>
              <a:rPr lang="en-US" altLang="zh-TW" dirty="0" err="1"/>
              <a:t>clf.class_prior</a:t>
            </a:r>
            <a:r>
              <a:rPr lang="en-US" altLang="zh-TW" dirty="0"/>
              <a:t>_ # prior probabilities for the three classes</a:t>
            </a:r>
          </a:p>
          <a:p>
            <a:pPr marL="457200" lvl="1" indent="0">
              <a:buNone/>
            </a:pPr>
            <a:r>
              <a:rPr lang="en-US" altLang="zh-TW" dirty="0" err="1"/>
              <a:t>clf.var</a:t>
            </a:r>
            <a:r>
              <a:rPr lang="en-US" altLang="zh-TW" dirty="0"/>
              <a:t>_ # variance of each feature, with respect to each class</a:t>
            </a:r>
          </a:p>
          <a:p>
            <a:pPr marL="457200" lvl="1" indent="0">
              <a:buNone/>
            </a:pPr>
            <a:r>
              <a:rPr lang="en-US" altLang="zh-TW" dirty="0" err="1"/>
              <a:t>clf.theta</a:t>
            </a:r>
            <a:r>
              <a:rPr lang="en-US" altLang="zh-TW" dirty="0"/>
              <a:t>_ # mean of each feature, with respect to each class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0587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F74D88-BDBB-AAD3-0F0D-1DF66C1B8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14F9870-5456-ACB1-9F1B-ECE7D0180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 the next piece of code, we will retrain the classifier with only the first two columns from the data so that we can visualize the decision boundaries in two dimensions.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66487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970957-2554-96F7-D199-7B3A9F644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5DFDA0C-B4B5-217C-4693-6AE6E7A71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As we’ve discussed in the previous section, if we know the prior probabilities and mean and variance of each feature, we can use it to compute the conditional probability P(X| Y = c), which can in turn be used to predict P(Y=c | X) using Bayes’ theorem.</a:t>
            </a:r>
          </a:p>
          <a:p>
            <a:r>
              <a:rPr lang="en-US" altLang="zh-TW" dirty="0"/>
              <a:t>Prediction method follows the same conventions:</a:t>
            </a:r>
          </a:p>
          <a:p>
            <a:pPr marL="457200" lvl="1" indent="0">
              <a:buNone/>
            </a:pPr>
            <a:r>
              <a:rPr lang="en-US" altLang="zh-TW" dirty="0" err="1"/>
              <a:t>y_pred</a:t>
            </a:r>
            <a:r>
              <a:rPr lang="en-US" altLang="zh-TW" dirty="0"/>
              <a:t> = </a:t>
            </a:r>
            <a:r>
              <a:rPr lang="en-US" altLang="zh-TW" dirty="0" err="1"/>
              <a:t>clf.predict</a:t>
            </a:r>
            <a:r>
              <a:rPr lang="en-US" altLang="zh-TW" dirty="0"/>
              <a:t>(</a:t>
            </a:r>
            <a:r>
              <a:rPr lang="en-US" altLang="zh-TW" dirty="0" err="1"/>
              <a:t>X_test</a:t>
            </a:r>
            <a:r>
              <a:rPr lang="en-US" altLang="zh-TW" dirty="0"/>
              <a:t>)</a:t>
            </a:r>
          </a:p>
          <a:p>
            <a:pPr marL="457200" lvl="1" indent="0">
              <a:buNone/>
            </a:pPr>
            <a:r>
              <a:rPr lang="en-US" altLang="zh-TW" dirty="0"/>
              <a:t>from </a:t>
            </a:r>
            <a:r>
              <a:rPr lang="en-US" altLang="zh-TW" dirty="0" err="1"/>
              <a:t>sklearn.metrics</a:t>
            </a:r>
            <a:r>
              <a:rPr lang="en-US" altLang="zh-TW" dirty="0"/>
              <a:t> import </a:t>
            </a:r>
            <a:r>
              <a:rPr lang="en-US" altLang="zh-TW" dirty="0" err="1"/>
              <a:t>confusion_matrix</a:t>
            </a:r>
            <a:endParaRPr lang="en-US" altLang="zh-TW" dirty="0"/>
          </a:p>
          <a:p>
            <a:pPr marL="457200" lvl="1" indent="0">
              <a:buNone/>
            </a:pPr>
            <a:r>
              <a:rPr lang="en-US" altLang="zh-TW" dirty="0"/>
              <a:t>cm = </a:t>
            </a:r>
            <a:r>
              <a:rPr lang="en-US" altLang="zh-TW" dirty="0" err="1"/>
              <a:t>confusion_matrix</a:t>
            </a:r>
            <a:r>
              <a:rPr lang="en-US" altLang="zh-TW" dirty="0"/>
              <a:t>(</a:t>
            </a:r>
            <a:r>
              <a:rPr lang="en-US" altLang="zh-TW" dirty="0" err="1"/>
              <a:t>y_test</a:t>
            </a:r>
            <a:r>
              <a:rPr lang="en-US" altLang="zh-TW" dirty="0"/>
              <a:t>, </a:t>
            </a:r>
            <a:r>
              <a:rPr lang="en-US" altLang="zh-TW" dirty="0" err="1"/>
              <a:t>y_pred</a:t>
            </a:r>
            <a:r>
              <a:rPr lang="en-US" altLang="zh-TW" dirty="0"/>
              <a:t>)</a:t>
            </a:r>
          </a:p>
          <a:p>
            <a:pPr marL="457200" lvl="1" indent="0">
              <a:buNone/>
            </a:pPr>
            <a:r>
              <a:rPr lang="en-US" altLang="zh-TW" dirty="0"/>
              <a:t>print(cm)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05860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6E0AF0-3F32-FB00-7772-078652FBB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FBA5AAE-0300-CC38-AE8C-B9525A981F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 the next piece of code, we will retrain the classifier with only the first two columns from the data so that we can visualize the decision boundaries in two dimensions.</a:t>
            </a:r>
          </a:p>
          <a:p>
            <a:pPr marL="457200" lvl="1" indent="0">
              <a:buNone/>
            </a:pPr>
            <a:r>
              <a:rPr lang="en-US" altLang="zh-TW" dirty="0"/>
              <a:t>from </a:t>
            </a:r>
            <a:r>
              <a:rPr lang="en-US" altLang="zh-TW" dirty="0" err="1"/>
              <a:t>matplotlib.colors</a:t>
            </a:r>
            <a:r>
              <a:rPr lang="en-US" altLang="zh-TW" dirty="0"/>
              <a:t> import </a:t>
            </a:r>
            <a:r>
              <a:rPr lang="en-US" altLang="zh-TW" dirty="0" err="1"/>
              <a:t>ListedColormap</a:t>
            </a:r>
            <a:endParaRPr lang="en-US" altLang="zh-TW" dirty="0"/>
          </a:p>
          <a:p>
            <a:pPr marL="457200" lvl="1" indent="0">
              <a:buNone/>
            </a:pPr>
            <a:r>
              <a:rPr lang="en-US" altLang="zh-TW" dirty="0"/>
              <a:t>import </a:t>
            </a:r>
            <a:r>
              <a:rPr lang="en-US" altLang="zh-TW" dirty="0" err="1"/>
              <a:t>numpy</a:t>
            </a:r>
            <a:r>
              <a:rPr lang="en-US" altLang="zh-TW" dirty="0"/>
              <a:t> as np</a:t>
            </a:r>
          </a:p>
          <a:p>
            <a:pPr marL="457200" lvl="1" indent="0">
              <a:buNone/>
            </a:pPr>
            <a:r>
              <a:rPr lang="en-US" altLang="zh-TW" dirty="0" err="1"/>
              <a:t>clf</a:t>
            </a:r>
            <a:r>
              <a:rPr lang="en-US" altLang="zh-TW" dirty="0"/>
              <a:t> = </a:t>
            </a:r>
            <a:r>
              <a:rPr lang="en-US" altLang="zh-TW" dirty="0" err="1"/>
              <a:t>GaussianNB</a:t>
            </a:r>
            <a:r>
              <a:rPr lang="en-US" altLang="zh-TW" dirty="0"/>
              <a:t>()</a:t>
            </a:r>
          </a:p>
          <a:p>
            <a:pPr marL="457200" lvl="1" indent="0">
              <a:buNone/>
            </a:pPr>
            <a:r>
              <a:rPr lang="en-US" altLang="zh-TW" dirty="0" err="1"/>
              <a:t>clf.fit</a:t>
            </a:r>
            <a:r>
              <a:rPr lang="en-US" altLang="zh-TW" dirty="0"/>
              <a:t>(</a:t>
            </a:r>
            <a:r>
              <a:rPr lang="en-US" altLang="zh-TW" dirty="0" err="1"/>
              <a:t>X_train</a:t>
            </a:r>
            <a:r>
              <a:rPr lang="en-US" altLang="zh-TW" dirty="0"/>
              <a:t>[:,:2], </a:t>
            </a:r>
            <a:r>
              <a:rPr lang="en-US" altLang="zh-TW" dirty="0" err="1"/>
              <a:t>y_train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16160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DA64A8-82BF-BE63-0FC7-4AA76A9BB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AA9CA2-240F-5F62-F215-145D28B24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Here, we trained a new model with only the first two columns of </a:t>
            </a:r>
            <a:r>
              <a:rPr lang="en-US" altLang="zh-TW" dirty="0" err="1"/>
              <a:t>X_train</a:t>
            </a:r>
            <a:r>
              <a:rPr lang="en-US" altLang="zh-TW" dirty="0"/>
              <a:t>. This will give us a clearer view of what the classifier is learning.</a:t>
            </a:r>
          </a:p>
          <a:p>
            <a:pPr marL="457200" lvl="1" indent="0">
              <a:buNone/>
            </a:pPr>
            <a:r>
              <a:rPr lang="en-US" altLang="zh-TW" dirty="0" err="1"/>
              <a:t>x_set</a:t>
            </a:r>
            <a:r>
              <a:rPr lang="en-US" altLang="zh-TW" dirty="0"/>
              <a:t>, </a:t>
            </a:r>
            <a:r>
              <a:rPr lang="en-US" altLang="zh-TW" dirty="0" err="1"/>
              <a:t>y_set</a:t>
            </a:r>
            <a:r>
              <a:rPr lang="en-US" altLang="zh-TW" dirty="0"/>
              <a:t> = </a:t>
            </a:r>
            <a:r>
              <a:rPr lang="en-US" altLang="zh-TW" dirty="0" err="1"/>
              <a:t>X_train</a:t>
            </a:r>
            <a:r>
              <a:rPr lang="en-US" altLang="zh-TW" dirty="0"/>
              <a:t>[:,:2], </a:t>
            </a:r>
            <a:r>
              <a:rPr lang="en-US" altLang="zh-TW" dirty="0" err="1"/>
              <a:t>y_train</a:t>
            </a:r>
            <a:endParaRPr lang="en-US" altLang="zh-TW" dirty="0"/>
          </a:p>
          <a:p>
            <a:pPr marL="457200" lvl="1" indent="0">
              <a:buNone/>
            </a:pPr>
            <a:r>
              <a:rPr lang="en-US" altLang="zh-TW" dirty="0"/>
              <a:t>X1, X2 = </a:t>
            </a:r>
            <a:r>
              <a:rPr lang="en-US" altLang="zh-TW" dirty="0" err="1"/>
              <a:t>np.meshgrid</a:t>
            </a:r>
            <a:r>
              <a:rPr lang="en-US" altLang="zh-TW" dirty="0"/>
              <a:t>(</a:t>
            </a:r>
            <a:r>
              <a:rPr lang="en-US" altLang="zh-TW" dirty="0" err="1"/>
              <a:t>np.arange</a:t>
            </a:r>
            <a:r>
              <a:rPr lang="en-US" altLang="zh-TW" dirty="0"/>
              <a:t>(start = </a:t>
            </a:r>
            <a:r>
              <a:rPr lang="en-US" altLang="zh-TW" dirty="0" err="1"/>
              <a:t>x_set</a:t>
            </a:r>
            <a:r>
              <a:rPr lang="en-US" altLang="zh-TW" dirty="0"/>
              <a:t>[:, 0].min() - 1, stop =</a:t>
            </a:r>
            <a:r>
              <a:rPr lang="en-US" altLang="zh-TW" dirty="0" err="1"/>
              <a:t>x_set</a:t>
            </a:r>
            <a:r>
              <a:rPr lang="en-US" altLang="zh-TW" dirty="0"/>
              <a:t>[:, 0].max() + 1, step = 0.01),</a:t>
            </a:r>
            <a:r>
              <a:rPr lang="en-US" altLang="zh-TW" dirty="0" err="1"/>
              <a:t>np.arange</a:t>
            </a:r>
            <a:r>
              <a:rPr lang="en-US" altLang="zh-TW" dirty="0"/>
              <a:t>(start = </a:t>
            </a:r>
            <a:r>
              <a:rPr lang="en-US" altLang="zh-TW" dirty="0" err="1"/>
              <a:t>x_set</a:t>
            </a:r>
            <a:r>
              <a:rPr lang="en-US" altLang="zh-TW" dirty="0"/>
              <a:t>[:, 1].min() - 1, stop =</a:t>
            </a:r>
            <a:r>
              <a:rPr lang="en-US" altLang="zh-TW" dirty="0" err="1"/>
              <a:t>x_set</a:t>
            </a:r>
            <a:r>
              <a:rPr lang="en-US" altLang="zh-TW" dirty="0"/>
              <a:t>[:, 1].max() + 1, step = 0.01))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74679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A7DD0C-0498-7AC9-5AD0-23DE70899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FB19EA3-4D96-353E-19F4-0A71191FF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altLang="zh-TW" dirty="0" err="1"/>
              <a:t>plt.contourf</a:t>
            </a:r>
            <a:r>
              <a:rPr lang="en-US" altLang="zh-TW" dirty="0"/>
              <a:t>(X1, X2, </a:t>
            </a:r>
            <a:r>
              <a:rPr lang="en-US" altLang="zh-TW" dirty="0" err="1"/>
              <a:t>clf.predict</a:t>
            </a:r>
            <a:r>
              <a:rPr lang="en-US" altLang="zh-TW" dirty="0"/>
              <a:t>(</a:t>
            </a:r>
            <a:r>
              <a:rPr lang="en-US" altLang="zh-TW" dirty="0" err="1"/>
              <a:t>np.array</a:t>
            </a:r>
            <a:r>
              <a:rPr lang="en-US" altLang="zh-TW" dirty="0"/>
              <a:t>([X1.ravel(), X2.ravel()]).T).reshape(X1.shape),alpha = 0.75, </a:t>
            </a:r>
            <a:r>
              <a:rPr lang="en-US" altLang="zh-TW" dirty="0" err="1"/>
              <a:t>cmap</a:t>
            </a:r>
            <a:r>
              <a:rPr lang="en-US" altLang="zh-TW" dirty="0"/>
              <a:t> = </a:t>
            </a:r>
            <a:r>
              <a:rPr lang="en-US" altLang="zh-TW" dirty="0" err="1"/>
              <a:t>ListedColormap</a:t>
            </a:r>
            <a:r>
              <a:rPr lang="en-US" altLang="zh-TW" dirty="0"/>
              <a:t>(('purple', '</a:t>
            </a:r>
            <a:r>
              <a:rPr lang="en-US" altLang="zh-TW" dirty="0" err="1"/>
              <a:t>green','yellow</a:t>
            </a:r>
            <a:r>
              <a:rPr lang="en-US" altLang="zh-TW" dirty="0"/>
              <a:t>')))</a:t>
            </a:r>
          </a:p>
          <a:p>
            <a:pPr marL="457200" lvl="1" indent="0">
              <a:buNone/>
            </a:pPr>
            <a:r>
              <a:rPr lang="en-US" altLang="zh-TW" dirty="0" err="1"/>
              <a:t>plt.xlim</a:t>
            </a:r>
            <a:r>
              <a:rPr lang="en-US" altLang="zh-TW" dirty="0"/>
              <a:t>(X1.min(), X1.max())</a:t>
            </a:r>
          </a:p>
          <a:p>
            <a:pPr marL="457200" lvl="1" indent="0">
              <a:buNone/>
            </a:pPr>
            <a:r>
              <a:rPr lang="en-US" altLang="zh-TW" dirty="0" err="1"/>
              <a:t>plt.ylim</a:t>
            </a:r>
            <a:r>
              <a:rPr lang="en-US" altLang="zh-TW" dirty="0"/>
              <a:t>(X2.min(), X2.max())</a:t>
            </a:r>
          </a:p>
          <a:p>
            <a:pPr marL="457200" lvl="1" indent="0">
              <a:buNone/>
            </a:pPr>
            <a:r>
              <a:rPr lang="en-US" altLang="zh-TW" dirty="0"/>
              <a:t>for </a:t>
            </a:r>
            <a:r>
              <a:rPr lang="en-US" altLang="zh-TW" dirty="0" err="1"/>
              <a:t>i</a:t>
            </a:r>
            <a:r>
              <a:rPr lang="en-US" altLang="zh-TW" dirty="0"/>
              <a:t>, j in enumerate(</a:t>
            </a:r>
            <a:r>
              <a:rPr lang="en-US" altLang="zh-TW" dirty="0" err="1"/>
              <a:t>np.unique</a:t>
            </a:r>
            <a:r>
              <a:rPr lang="en-US" altLang="zh-TW" dirty="0"/>
              <a:t>(</a:t>
            </a:r>
            <a:r>
              <a:rPr lang="en-US" altLang="zh-TW" dirty="0" err="1"/>
              <a:t>y_set</a:t>
            </a:r>
            <a:r>
              <a:rPr lang="en-US" altLang="zh-TW" dirty="0"/>
              <a:t>)):</a:t>
            </a:r>
          </a:p>
          <a:p>
            <a:pPr marL="457200" lvl="1" indent="0">
              <a:buNone/>
            </a:pPr>
            <a:r>
              <a:rPr lang="en-US" altLang="zh-TW" dirty="0"/>
              <a:t>	</a:t>
            </a:r>
            <a:r>
              <a:rPr lang="en-US" altLang="zh-TW" dirty="0" err="1"/>
              <a:t>plt.scatter</a:t>
            </a:r>
            <a:r>
              <a:rPr lang="en-US" altLang="zh-TW" dirty="0"/>
              <a:t>(</a:t>
            </a:r>
            <a:r>
              <a:rPr lang="en-US" altLang="zh-TW" dirty="0" err="1"/>
              <a:t>x_set</a:t>
            </a:r>
            <a:r>
              <a:rPr lang="en-US" altLang="zh-TW" dirty="0"/>
              <a:t>[</a:t>
            </a:r>
            <a:r>
              <a:rPr lang="en-US" altLang="zh-TW" dirty="0" err="1"/>
              <a:t>y_set</a:t>
            </a:r>
            <a:r>
              <a:rPr lang="en-US" altLang="zh-TW" dirty="0"/>
              <a:t> == j, 0], </a:t>
            </a:r>
            <a:r>
              <a:rPr lang="en-US" altLang="zh-TW" dirty="0" err="1"/>
              <a:t>x_set</a:t>
            </a:r>
            <a:r>
              <a:rPr lang="en-US" altLang="zh-TW" dirty="0"/>
              <a:t>[</a:t>
            </a:r>
            <a:r>
              <a:rPr lang="en-US" altLang="zh-TW" dirty="0" err="1"/>
              <a:t>y_set</a:t>
            </a:r>
            <a:r>
              <a:rPr lang="en-US" altLang="zh-TW" dirty="0"/>
              <a:t> == j, 1],color = </a:t>
            </a:r>
            <a:r>
              <a:rPr lang="en-US" altLang="zh-TW" dirty="0" err="1"/>
              <a:t>ListedColormap</a:t>
            </a:r>
            <a:r>
              <a:rPr lang="en-US" altLang="zh-TW" dirty="0"/>
              <a:t>(('purple', 'green', 'yellow'))(</a:t>
            </a:r>
            <a:r>
              <a:rPr lang="en-US" altLang="zh-TW" dirty="0" err="1"/>
              <a:t>i</a:t>
            </a:r>
            <a:r>
              <a:rPr lang="en-US" altLang="zh-TW" dirty="0"/>
              <a:t>),label = j)</a:t>
            </a:r>
          </a:p>
          <a:p>
            <a:pPr marL="457200" lvl="1" indent="0">
              <a:buNone/>
            </a:pPr>
            <a:r>
              <a:rPr lang="en-US" altLang="zh-TW" dirty="0" err="1"/>
              <a:t>plt.legend</a:t>
            </a:r>
            <a:r>
              <a:rPr lang="en-US" altLang="zh-TW" dirty="0"/>
              <a:t>()</a:t>
            </a:r>
          </a:p>
          <a:p>
            <a:pPr marL="457200" lvl="1" indent="0">
              <a:buNone/>
            </a:pPr>
            <a:r>
              <a:rPr lang="en-US" altLang="zh-TW" dirty="0" err="1"/>
              <a:t>plt.show</a:t>
            </a:r>
            <a:r>
              <a:rPr lang="en-US" altLang="zh-TW" dirty="0"/>
              <a:t>()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7185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B5E06B3D-15A1-88B7-AB02-309D67D55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310" y="814022"/>
            <a:ext cx="7735380" cy="522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60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D391C5-CC9C-D4D2-BA79-8D6980136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Support Vector Machines</a:t>
            </a:r>
            <a:endParaRPr lang="zh-TW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FEDF5B7-C29D-8088-E28C-6C62154A7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Support Vector Machines (SVM) is a highly efficient and effective method that has been</a:t>
            </a:r>
            <a:r>
              <a:rPr lang="zh-TW" altLang="en-US" dirty="0"/>
              <a:t> </a:t>
            </a:r>
            <a:r>
              <a:rPr lang="en-US" altLang="zh-TW" dirty="0"/>
              <a:t>proven to be a state of the art in various scenarios.</a:t>
            </a:r>
          </a:p>
          <a:p>
            <a:r>
              <a:rPr lang="en-US" altLang="zh-TW" dirty="0"/>
              <a:t>Unlike other classification methods that attempt to find a decision boundary that</a:t>
            </a:r>
            <a:r>
              <a:rPr lang="zh-TW" altLang="en-US" dirty="0"/>
              <a:t> </a:t>
            </a:r>
            <a:r>
              <a:rPr lang="en-US" altLang="zh-TW" dirty="0"/>
              <a:t>minimizes the error between two classes, Support Vector Machines try to find a decision</a:t>
            </a:r>
            <a:r>
              <a:rPr lang="zh-TW" altLang="en-US" dirty="0"/>
              <a:t> </a:t>
            </a:r>
            <a:r>
              <a:rPr lang="en-US" altLang="zh-TW" dirty="0"/>
              <a:t>boundary that maximizes the margin between the two classes called a maximum</a:t>
            </a:r>
            <a:r>
              <a:rPr lang="zh-TW" altLang="en-US" dirty="0"/>
              <a:t> </a:t>
            </a:r>
            <a:r>
              <a:rPr lang="en-US" altLang="zh-TW" dirty="0"/>
              <a:t>marginal hyperplane.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87271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0D3237-1580-085F-23ED-C55E4072A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Supervised Learning Methods: Part 2</a:t>
            </a:r>
            <a:endParaRPr lang="zh-TW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CB6F62D-FE24-1032-5CBD-3C7FF8102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We will</a:t>
            </a:r>
            <a:r>
              <a:rPr lang="zh-TW" altLang="en-US" dirty="0"/>
              <a:t> </a:t>
            </a:r>
            <a:r>
              <a:rPr lang="en-US" altLang="zh-TW" dirty="0"/>
              <a:t>extend our repository of tools and techniques through some more popular algorithms</a:t>
            </a:r>
            <a:r>
              <a:rPr lang="zh-TW" altLang="en-US" dirty="0"/>
              <a:t> </a:t>
            </a:r>
            <a:r>
              <a:rPr lang="en-US" altLang="zh-TW" dirty="0"/>
              <a:t>that have proven to be state of the art for various machine learning problems in the</a:t>
            </a:r>
            <a:r>
              <a:rPr lang="zh-TW" altLang="en-US" dirty="0"/>
              <a:t> </a:t>
            </a:r>
            <a:r>
              <a:rPr lang="en-US" altLang="zh-TW" dirty="0"/>
              <a:t>past.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0557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1032696E-06B2-2E04-3115-2F1CB38CB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75" y="1476102"/>
            <a:ext cx="11993649" cy="390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885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EA34F0-1D39-0E70-2980-2A9D652D9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C0C1C6D-F553-8301-51B7-3CF51DAC3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The margin around the decision boundary depends on the points that generate the</a:t>
            </a:r>
            <a:r>
              <a:rPr lang="zh-TW" altLang="en-US" dirty="0"/>
              <a:t> </a:t>
            </a:r>
            <a:r>
              <a:rPr lang="en-US" altLang="zh-TW" dirty="0"/>
              <a:t>maximum width of the margin and thus the difference between the closest training data</a:t>
            </a:r>
            <a:r>
              <a:rPr lang="zh-TW" altLang="en-US" dirty="0"/>
              <a:t> </a:t>
            </a:r>
            <a:r>
              <a:rPr lang="en-US" altLang="zh-TW" dirty="0"/>
              <a:t>points.</a:t>
            </a:r>
          </a:p>
          <a:p>
            <a:r>
              <a:rPr lang="en-US" altLang="zh-TW" dirty="0"/>
              <a:t>These points are called support vectors, and thus the name of the method. The</a:t>
            </a:r>
            <a:r>
              <a:rPr lang="zh-TW" altLang="en-US" dirty="0"/>
              <a:t> </a:t>
            </a:r>
            <a:r>
              <a:rPr lang="en-US" altLang="zh-TW" dirty="0"/>
              <a:t>other points in the training dataset do not contribute to the model.</a:t>
            </a:r>
          </a:p>
          <a:p>
            <a:r>
              <a:rPr lang="en-US" altLang="zh-TW" dirty="0"/>
              <a:t>While learning, the</a:t>
            </a:r>
            <a:r>
              <a:rPr lang="zh-TW" altLang="en-US" dirty="0"/>
              <a:t> </a:t>
            </a:r>
            <a:r>
              <a:rPr lang="en-US" altLang="zh-TW" dirty="0"/>
              <a:t>goal is to maximize the width of the margin and minimize the margin errors, that is, the</a:t>
            </a:r>
            <a:r>
              <a:rPr lang="zh-TW" altLang="en-US" dirty="0"/>
              <a:t> </a:t>
            </a:r>
            <a:r>
              <a:rPr lang="en-US" altLang="zh-TW" dirty="0"/>
              <a:t>points that are on the wrong side of the margin.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63669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2A556F-F3D3-BB20-09D2-CF34B05E1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How SVM Works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12E6B7-D075-B217-0F90-7BA190274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hyperplane that divides the data points has equal margin on the two sides parallel</a:t>
            </a:r>
            <a:r>
              <a:rPr lang="zh-TW" altLang="en-US" dirty="0"/>
              <a:t> </a:t>
            </a:r>
            <a:r>
              <a:rPr lang="en-US" altLang="zh-TW" dirty="0"/>
              <a:t>to the hyperplane.</a:t>
            </a:r>
          </a:p>
          <a:p>
            <a:r>
              <a:rPr lang="en-US" altLang="zh-TW" dirty="0"/>
              <a:t>In two dimensions, hyperplane is a straight line that divides the data</a:t>
            </a:r>
            <a:r>
              <a:rPr lang="zh-TW" altLang="en-US" dirty="0"/>
              <a:t> </a:t>
            </a:r>
            <a:r>
              <a:rPr lang="en-US" altLang="zh-TW" dirty="0"/>
              <a:t>into positive class and negative class. Figure 9-3 shows the margins on the two sides of</a:t>
            </a:r>
            <a:r>
              <a:rPr lang="zh-TW" altLang="en-US" dirty="0"/>
              <a:t> </a:t>
            </a:r>
            <a:r>
              <a:rPr lang="en-US" altLang="zh-TW" dirty="0"/>
              <a:t>the line running parallel and equidistant to the hyperplane.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94858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6AA975C7-6F89-96D6-9744-6AA90FF3D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555" y="0"/>
            <a:ext cx="93768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46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1E3778C-3181-1861-77AA-4C18A5DE9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13" y="847364"/>
            <a:ext cx="11460174" cy="516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05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02E951-5285-478E-1F78-0B180F9DF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B5188D1-19E3-0D25-2578-AA7E74442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18" y="1785708"/>
            <a:ext cx="11926964" cy="328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16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398B96-D505-314B-625C-F17A25684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4E8FEAE-C42A-D453-2643-0E786CA10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aim of the learning algorithm is to find the support vectors</a:t>
            </a:r>
            <a:r>
              <a:rPr lang="zh-TW" altLang="en-US" dirty="0"/>
              <a:t> </a:t>
            </a:r>
            <a:r>
              <a:rPr lang="en-US" altLang="zh-TW" dirty="0"/>
              <a:t>and the maximum margin hyperplane, that is, the decision boundary that maximizes</a:t>
            </a:r>
            <a:r>
              <a:rPr lang="zh-TW" altLang="en-US" dirty="0"/>
              <a:t> </a:t>
            </a:r>
            <a:r>
              <a:rPr lang="en-US" altLang="zh-TW" dirty="0"/>
              <a:t>this distance.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8620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B723C2-CF57-CEE6-550B-D973E1594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Nonlinear Classification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C6B776-AA55-2B0D-CDEE-32FF8D3DA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As SVM can create a linear decision boundary, it is important to understand how they</a:t>
            </a:r>
            <a:r>
              <a:rPr lang="zh-TW" altLang="en-US" dirty="0"/>
              <a:t> </a:t>
            </a:r>
            <a:r>
              <a:rPr lang="en-US" altLang="zh-TW" dirty="0"/>
              <a:t>can be customized to find decision boundaries in nonlinearly separable data.</a:t>
            </a:r>
          </a:p>
          <a:p>
            <a:r>
              <a:rPr lang="en-US" altLang="zh-TW" dirty="0"/>
              <a:t>Using a simple transformation, we add one more dimension to the data – and as</a:t>
            </a:r>
            <a:r>
              <a:rPr lang="zh-TW" altLang="en-US" dirty="0"/>
              <a:t> </a:t>
            </a:r>
            <a:r>
              <a:rPr lang="en-US" altLang="zh-TW" dirty="0"/>
              <a:t>shown in Figure 9-4, it is possible to find a hyperplane (now, a line) that can easily</a:t>
            </a:r>
            <a:r>
              <a:rPr lang="zh-TW" altLang="en-US" dirty="0"/>
              <a:t> </a:t>
            </a:r>
            <a:r>
              <a:rPr lang="en-US" altLang="zh-TW" dirty="0"/>
              <a:t>separate the two classes.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871881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C1AD26CB-AC3B-9A1D-CC47-089A5EB7C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694" y="0"/>
            <a:ext cx="84806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641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DC4742-C451-8BBE-05E4-6C7215B4E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55F2DD4-2902-0FE1-E13F-617B1B82C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So the idea is first transform the data to a higher dimension using a nonlinear</a:t>
            </a:r>
            <a:r>
              <a:rPr lang="zh-TW" altLang="en-US" dirty="0"/>
              <a:t> </a:t>
            </a:r>
            <a:r>
              <a:rPr lang="en-US" altLang="zh-TW" dirty="0"/>
              <a:t>transformation. Then we can find a hyperplane in the new dimensions that can easily</a:t>
            </a:r>
            <a:r>
              <a:rPr lang="zh-TW" altLang="en-US" dirty="0"/>
              <a:t> </a:t>
            </a:r>
            <a:r>
              <a:rPr lang="en-US" altLang="zh-TW" dirty="0"/>
              <a:t>separate the two classes.</a:t>
            </a:r>
          </a:p>
          <a:p>
            <a:r>
              <a:rPr lang="en-US" altLang="zh-TW" dirty="0"/>
              <a:t>At this point, we can use the same method for SVM as mentioned</a:t>
            </a:r>
            <a:r>
              <a:rPr lang="zh-TW" altLang="en-US" dirty="0"/>
              <a:t> </a:t>
            </a:r>
            <a:r>
              <a:rPr lang="en-US" altLang="zh-TW" dirty="0"/>
              <a:t>in the previous section.</a:t>
            </a:r>
          </a:p>
          <a:p>
            <a:r>
              <a:rPr lang="en-US" altLang="zh-TW" dirty="0"/>
              <a:t>However, it is inefficient to apply plenty of such transformations,</a:t>
            </a:r>
            <a:r>
              <a:rPr lang="zh-TW" altLang="en-US" dirty="0"/>
              <a:t> </a:t>
            </a:r>
            <a:r>
              <a:rPr lang="en-US" altLang="zh-TW" dirty="0"/>
              <a:t>followed by dot products. This is solved using a method called the Kernel Trick.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64886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730501-9465-43AD-652B-0B6E982C8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Naive Bayes</a:t>
            </a:r>
            <a:endParaRPr lang="zh-TW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47D256-F150-51B4-8237-D7D623E0B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Naive Bayes is a category of Bayesian classifiers that aim to predict the probability that</a:t>
            </a:r>
            <a:r>
              <a:rPr lang="zh-TW" altLang="en-US" dirty="0"/>
              <a:t> </a:t>
            </a:r>
            <a:r>
              <a:rPr lang="en-US" altLang="zh-TW" dirty="0"/>
              <a:t>a given data point belongs to a particular class.</a:t>
            </a:r>
          </a:p>
          <a:p>
            <a:r>
              <a:rPr lang="en-US" altLang="zh-TW" dirty="0"/>
              <a:t>These methods are based on Bayes’</a:t>
            </a:r>
            <a:r>
              <a:rPr lang="zh-TW" altLang="en-US" dirty="0"/>
              <a:t> </a:t>
            </a:r>
            <a:r>
              <a:rPr lang="en-US" altLang="zh-TW" dirty="0"/>
              <a:t>theorem.</a:t>
            </a:r>
          </a:p>
          <a:p>
            <a:r>
              <a:rPr lang="en-US" altLang="zh-TW" dirty="0"/>
              <a:t>Naive Bayes classifiers have a general assumption1 that the effect of an attribute value on a given class in independent of the values of the other attributes.</a:t>
            </a:r>
          </a:p>
          <a:p>
            <a:r>
              <a:rPr lang="en-US" altLang="zh-TW" dirty="0"/>
              <a:t>This assumption is called class-conditional independence. It simplifies the computations involved and thus considered naive.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60079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148487-5F41-CBD6-A497-DB26CD1CB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Kernel Trick in SVM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B507570-0844-B727-BA7C-F5A61B79E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71" y="1914313"/>
            <a:ext cx="11164858" cy="302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24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824E6C-E936-EA36-BECB-E69D9812E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BA36F3-8C35-D296-5369-926307029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So during the training process, if there’s any situation where we first need the</a:t>
            </a:r>
            <a:r>
              <a:rPr lang="zh-TW" altLang="en-US" dirty="0"/>
              <a:t> </a:t>
            </a:r>
            <a:r>
              <a:rPr lang="en-US" altLang="zh-TW" dirty="0"/>
              <a:t>transformation, followed by dot products, we can replace that with the Kernel function.</a:t>
            </a:r>
          </a:p>
          <a:p>
            <a:r>
              <a:rPr lang="en-US" altLang="zh-TW" dirty="0"/>
              <a:t>The computations happen in the lower dimensions, and the decision boundary can be</a:t>
            </a:r>
            <a:r>
              <a:rPr lang="zh-TW" altLang="en-US" dirty="0"/>
              <a:t> </a:t>
            </a:r>
            <a:r>
              <a:rPr lang="en-US" altLang="zh-TW" dirty="0"/>
              <a:t>seen as being created in the higher dimensions. This is known as Kernel Trick.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58943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811E1C-362A-C8CC-0B31-68C22AC19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6BB0002-86C1-0017-A157-1FC81C09C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most</a:t>
            </a:r>
            <a:r>
              <a:rPr lang="zh-TW" altLang="en-US" dirty="0"/>
              <a:t> </a:t>
            </a:r>
            <a:r>
              <a:rPr lang="en-US" altLang="zh-TW" dirty="0"/>
              <a:t>commonly used Kernels are given here: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1505373-2082-1A98-AE1B-6D91DA0C6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49" y="2498103"/>
            <a:ext cx="7306993" cy="341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633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64569F-B76D-23B1-AD66-7281891C9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FDC2407-F84C-9C96-EF4D-9C426EC3A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 SVM implementations, you can experiment with the different possible kernels</a:t>
            </a:r>
            <a:r>
              <a:rPr lang="zh-TW" altLang="en-US" dirty="0"/>
              <a:t> </a:t>
            </a:r>
            <a:r>
              <a:rPr lang="en-US" altLang="zh-TW" dirty="0"/>
              <a:t>through the hyperparameters, which you will have to tune in the experimental process</a:t>
            </a:r>
            <a:r>
              <a:rPr lang="zh-TW" altLang="en-US" dirty="0"/>
              <a:t> </a:t>
            </a:r>
            <a:r>
              <a:rPr lang="en-US" altLang="zh-TW" dirty="0"/>
              <a:t>while also keeping a note of the additional hyperparameters that your Kernel of choice</a:t>
            </a:r>
            <a:r>
              <a:rPr lang="zh-TW" altLang="en-US" dirty="0"/>
              <a:t> </a:t>
            </a:r>
            <a:r>
              <a:rPr lang="en-US" altLang="zh-TW" dirty="0"/>
              <a:t>depends on.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516699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E6EFDDC-CDE8-6841-683D-F82D3A29D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Support Vector Machines in Python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0B9F425-F25A-816F-D01D-AD05E6EC2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We will experiment with a simple dataset and visualize the decision boundaries with</a:t>
            </a:r>
            <a:r>
              <a:rPr lang="zh-TW" altLang="en-US" dirty="0"/>
              <a:t> </a:t>
            </a:r>
            <a:r>
              <a:rPr lang="en-US" altLang="zh-TW" dirty="0"/>
              <a:t>different kernels of SVM implementation.</a:t>
            </a:r>
          </a:p>
          <a:p>
            <a:r>
              <a:rPr lang="en-US" altLang="zh-TW" dirty="0"/>
              <a:t>Scikit-learn provides Support Vector Machines</a:t>
            </a:r>
            <a:r>
              <a:rPr lang="zh-TW" altLang="en-US" dirty="0"/>
              <a:t> </a:t>
            </a:r>
            <a:r>
              <a:rPr lang="en-US" altLang="zh-TW" dirty="0"/>
              <a:t>under </a:t>
            </a:r>
            <a:r>
              <a:rPr lang="en-US" altLang="zh-TW" dirty="0" err="1"/>
              <a:t>sklearn.svm</a:t>
            </a:r>
            <a:r>
              <a:rPr lang="en-US" altLang="zh-TW" dirty="0"/>
              <a:t> package.</a:t>
            </a:r>
          </a:p>
          <a:p>
            <a:r>
              <a:rPr lang="en-US" altLang="zh-TW" dirty="0"/>
              <a:t>SVM is a class of algorithms that can be used in regression</a:t>
            </a:r>
            <a:r>
              <a:rPr lang="zh-TW" altLang="en-US" dirty="0"/>
              <a:t> </a:t>
            </a:r>
            <a:r>
              <a:rPr lang="en-US" altLang="zh-TW" dirty="0"/>
              <a:t>problems, often written as SVR (Support Vector Regressors), and classification problems,</a:t>
            </a:r>
            <a:r>
              <a:rPr lang="zh-TW" altLang="en-US" dirty="0"/>
              <a:t> </a:t>
            </a:r>
            <a:r>
              <a:rPr lang="en-US" altLang="zh-TW" dirty="0"/>
              <a:t>written as SVC (Support Vector Classifiers).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128773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82CECA-4247-5995-DEC7-E4FD9572C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0FD7F1B-0D2D-BB5B-D953-EAC8280CE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err="1"/>
              <a:t>sklearn.svm.LinearSVC</a:t>
            </a:r>
            <a:r>
              <a:rPr lang="en-US" altLang="zh-TW" dirty="0"/>
              <a:t> is implemented using </a:t>
            </a:r>
            <a:r>
              <a:rPr lang="en-US" altLang="zh-TW" dirty="0" err="1"/>
              <a:t>liblinear</a:t>
            </a:r>
            <a:r>
              <a:rPr lang="en-US" altLang="zh-TW" dirty="0"/>
              <a:t> and offers a different set of</a:t>
            </a:r>
            <a:r>
              <a:rPr lang="zh-TW" altLang="en-US" dirty="0"/>
              <a:t> </a:t>
            </a:r>
            <a:r>
              <a:rPr lang="en-US" altLang="zh-TW" dirty="0"/>
              <a:t>penalties and loss functions compared to </a:t>
            </a:r>
            <a:r>
              <a:rPr lang="en-US" altLang="zh-TW" dirty="0" err="1"/>
              <a:t>sklearn.svm.SVC</a:t>
            </a:r>
            <a:r>
              <a:rPr lang="en-US" altLang="zh-TW" dirty="0"/>
              <a:t>, which is based on </a:t>
            </a:r>
            <a:r>
              <a:rPr lang="en-US" altLang="zh-TW" dirty="0" err="1"/>
              <a:t>libsvm</a:t>
            </a:r>
            <a:r>
              <a:rPr lang="en-US" altLang="zh-TW" dirty="0"/>
              <a:t>.</a:t>
            </a:r>
          </a:p>
          <a:p>
            <a:r>
              <a:rPr lang="en-US" altLang="zh-TW" dirty="0"/>
              <a:t>For large datasets, </a:t>
            </a:r>
            <a:r>
              <a:rPr lang="en-US" altLang="zh-TW" dirty="0" err="1"/>
              <a:t>LinearSVC</a:t>
            </a:r>
            <a:r>
              <a:rPr lang="en-US" altLang="zh-TW" dirty="0"/>
              <a:t> has been recommended instead of SVC. We will compare</a:t>
            </a:r>
            <a:r>
              <a:rPr lang="zh-TW" altLang="en-US" dirty="0"/>
              <a:t> </a:t>
            </a:r>
            <a:r>
              <a:rPr lang="en-US" altLang="zh-TW" dirty="0" err="1"/>
              <a:t>LinearSVC</a:t>
            </a:r>
            <a:r>
              <a:rPr lang="en-US" altLang="zh-TW" dirty="0"/>
              <a:t> and SVC with different types of kernels in the following examples.</a:t>
            </a:r>
          </a:p>
          <a:p>
            <a:r>
              <a:rPr lang="en-US" altLang="zh-TW" dirty="0"/>
              <a:t>Choosing the right kernel requires experimentation through cross validation–based</a:t>
            </a:r>
            <a:r>
              <a:rPr lang="zh-TW" altLang="en-US" dirty="0"/>
              <a:t> </a:t>
            </a:r>
            <a:r>
              <a:rPr lang="en-US" altLang="zh-TW" dirty="0"/>
              <a:t>model selection.</a:t>
            </a:r>
          </a:p>
          <a:p>
            <a:r>
              <a:rPr lang="en-US" altLang="zh-TW" dirty="0"/>
              <a:t>Linear and RBF have proven to be fast and highly effective in a lot of</a:t>
            </a:r>
            <a:r>
              <a:rPr lang="zh-TW" altLang="en-US" dirty="0"/>
              <a:t> </a:t>
            </a:r>
            <a:r>
              <a:rPr lang="en-US" altLang="zh-TW" dirty="0"/>
              <a:t>common use cases.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720566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4DEE28-A095-6223-E4CB-6F49F6E37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A4D68E1-33C2-1DB6-0833-C640591F7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/>
              <a:t>We will continue this example with Iris dataset while taking first two columns only:</a:t>
            </a:r>
            <a:r>
              <a:rPr lang="zh-TW" altLang="en-US" dirty="0"/>
              <a:t> </a:t>
            </a:r>
            <a:r>
              <a:rPr lang="en-US" altLang="zh-TW" dirty="0"/>
              <a:t>first, to be able to visualize well and, second, to make decision boundaries only based on</a:t>
            </a:r>
            <a:r>
              <a:rPr lang="zh-TW" altLang="en-US" dirty="0"/>
              <a:t> </a:t>
            </a:r>
            <a:r>
              <a:rPr lang="en-US" altLang="zh-TW" dirty="0"/>
              <a:t>limited parameters.</a:t>
            </a:r>
          </a:p>
          <a:p>
            <a:pPr marL="457200" lvl="1" indent="0">
              <a:buNone/>
            </a:pPr>
            <a:r>
              <a:rPr lang="en-US" altLang="zh-TW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numpy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altLang="zh-TW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np</a:t>
            </a:r>
          </a:p>
          <a:p>
            <a:pPr marL="457200" lvl="1" indent="0">
              <a:buNone/>
            </a:pPr>
            <a:r>
              <a:rPr lang="en-US" altLang="zh-TW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pandas </a:t>
            </a:r>
            <a:r>
              <a:rPr lang="en-US" altLang="zh-TW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pd</a:t>
            </a:r>
          </a:p>
          <a:p>
            <a:pPr marL="457200" lvl="1" indent="0">
              <a:buNone/>
            </a:pPr>
            <a:r>
              <a:rPr lang="en-US" altLang="zh-TW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sklearn.datasets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altLang="zh-TW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load_iris</a:t>
            </a:r>
            <a:endParaRPr lang="en-US" altLang="zh-TW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iris =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load_iris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=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pd.DataFrame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iris.data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columns=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iris.feature_names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altLang="zh-TW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'species'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 =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pd.Categorical.from_codes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iris.target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iris.target_names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altLang="zh-TW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'target'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 =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iris.target</a:t>
            </a:r>
            <a:endParaRPr lang="en-US" altLang="zh-TW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 =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df.iloc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[:,:</a:t>
            </a:r>
            <a:r>
              <a:rPr lang="en-US" altLang="zh-TW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 marL="457200" lvl="1" indent="0">
              <a:buNone/>
            </a:pP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 =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df.iloc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[:,</a:t>
            </a:r>
            <a:r>
              <a:rPr lang="en-US" altLang="zh-TW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5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76325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38305C-A7B2-2A10-1E7C-B2120E864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B6611D8-ECDD-1E8F-BE95-2CC1D08B3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/>
              <a:t>We can train an SVM with default hyperparameters as follows:</a:t>
            </a:r>
          </a:p>
          <a:p>
            <a:pPr marL="457200" lvl="1" indent="0">
              <a:buNone/>
            </a:pPr>
            <a:r>
              <a:rPr lang="en-US" altLang="zh-TW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sklearn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altLang="zh-TW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svm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datasets</a:t>
            </a:r>
          </a:p>
          <a:p>
            <a:pPr marL="457200" lvl="1" indent="0">
              <a:buNone/>
            </a:pP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svc =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svm.SVC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(kernel=</a:t>
            </a:r>
            <a:r>
              <a:rPr lang="en-US" altLang="zh-TW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'linear'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).fit(X, y)</a:t>
            </a:r>
          </a:p>
          <a:p>
            <a:r>
              <a:rPr lang="en-US" altLang="zh-TW" dirty="0"/>
              <a:t>SVC can accept these kernels: linear, poly, </a:t>
            </a:r>
            <a:r>
              <a:rPr lang="en-US" altLang="zh-TW" dirty="0" err="1"/>
              <a:t>rbf</a:t>
            </a:r>
            <a:r>
              <a:rPr lang="en-US" altLang="zh-TW" dirty="0"/>
              <a:t>, sigmoid, and precomputed. The</a:t>
            </a:r>
            <a:r>
              <a:rPr lang="zh-TW" altLang="en-US" dirty="0"/>
              <a:t> </a:t>
            </a:r>
            <a:r>
              <a:rPr lang="en-US" altLang="zh-TW" dirty="0"/>
              <a:t>default value is </a:t>
            </a:r>
            <a:r>
              <a:rPr lang="en-US" altLang="zh-TW" dirty="0" err="1"/>
              <a:t>rbf</a:t>
            </a:r>
            <a:r>
              <a:rPr lang="en-US" altLang="zh-TW" dirty="0"/>
              <a:t>, or Radial Basis Function.</a:t>
            </a:r>
          </a:p>
          <a:p>
            <a:r>
              <a:rPr lang="en-US" altLang="zh-TW" dirty="0"/>
              <a:t>Remember, you might need to supply</a:t>
            </a:r>
            <a:r>
              <a:rPr lang="zh-TW" altLang="en-US" dirty="0"/>
              <a:t> </a:t>
            </a:r>
            <a:r>
              <a:rPr lang="en-US" altLang="zh-TW" dirty="0"/>
              <a:t>additional hyperparameters depending on your kernel of choice.</a:t>
            </a:r>
          </a:p>
          <a:p>
            <a:r>
              <a:rPr lang="en-US" altLang="zh-TW" dirty="0"/>
              <a:t>For example, if you decide to build a Support Vector Classifier with polynomial</a:t>
            </a:r>
            <a:r>
              <a:rPr lang="zh-TW" altLang="en-US" dirty="0"/>
              <a:t> </a:t>
            </a:r>
            <a:r>
              <a:rPr lang="en-US" altLang="zh-TW" dirty="0"/>
              <a:t>kernel, you may add another hyperparameter for degree. If you do not provide the</a:t>
            </a:r>
            <a:r>
              <a:rPr lang="zh-TW" altLang="en-US" dirty="0"/>
              <a:t> </a:t>
            </a:r>
            <a:r>
              <a:rPr lang="en-US" altLang="zh-TW" dirty="0"/>
              <a:t>additional hyperparameter, the default value will be taken, which is 3.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79572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67FF2BF-87CF-53A3-977B-483EA0FBC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6AF2CA0-5F9C-B33A-6A65-5EE8AE1AC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Once the model is trained, you can look at the support vectors – which are</a:t>
            </a:r>
            <a:r>
              <a:rPr lang="zh-TW" altLang="en-US" dirty="0"/>
              <a:t> </a:t>
            </a:r>
            <a:r>
              <a:rPr lang="en-US" altLang="zh-TW" dirty="0"/>
              <a:t>representatives of the dataset boundaries.</a:t>
            </a:r>
          </a:p>
          <a:p>
            <a:pPr marL="457200" lvl="1" indent="0">
              <a:buNone/>
            </a:pP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support_vector_indices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=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svc.support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_</a:t>
            </a:r>
          </a:p>
          <a:p>
            <a:pPr marL="457200" lvl="1" indent="0">
              <a:buNone/>
            </a:pPr>
            <a:r>
              <a:rPr lang="en-US" altLang="zh-TW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altLang="zh-TW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support_vector_indices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pPr marL="457200" lvl="1" indent="0">
              <a:buNone/>
            </a:pP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support_vectors_per_class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=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svc.n_support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_</a:t>
            </a:r>
          </a:p>
          <a:p>
            <a:pPr marL="457200" lvl="1" indent="0">
              <a:buNone/>
            </a:pPr>
            <a:r>
              <a:rPr lang="en-US" altLang="zh-TW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print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support_vectors_per_class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altLang="zh-TW" dirty="0"/>
              <a:t>These properties give the count of support vectors. In the second output, you can see</a:t>
            </a:r>
            <a:r>
              <a:rPr lang="zh-TW" altLang="en-US" dirty="0"/>
              <a:t> </a:t>
            </a:r>
            <a:r>
              <a:rPr lang="en-US" altLang="zh-TW" dirty="0"/>
              <a:t>that there are only two support vectors for the first class; that is, Iris </a:t>
            </a:r>
            <a:r>
              <a:rPr lang="en-US" altLang="zh-TW" dirty="0" err="1"/>
              <a:t>Setosa</a:t>
            </a:r>
            <a:r>
              <a:rPr lang="en-US" altLang="zh-TW" dirty="0"/>
              <a:t>, which we’ve</a:t>
            </a:r>
          </a:p>
        </p:txBody>
      </p:sp>
    </p:spTree>
    <p:extLst>
      <p:ext uri="{BB962C8B-B14F-4D97-AF65-F5344CB8AC3E}">
        <p14:creationId xmlns:p14="http://schemas.microsoft.com/office/powerpoint/2010/main" val="12226165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025126-3751-D071-CA27-BC8B453B6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05D5C9B-6C2B-2DEA-22E5-886B7769E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You can find the actual points acting as support vectors:</a:t>
            </a:r>
          </a:p>
          <a:p>
            <a:pPr marL="457200" lvl="1" indent="0">
              <a:buNone/>
            </a:pPr>
            <a:r>
              <a:rPr lang="fr-FR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support_vectors = svc.support_vectors_</a:t>
            </a:r>
          </a:p>
          <a:p>
            <a:r>
              <a:rPr lang="en-US" altLang="zh-TW" dirty="0" err="1"/>
              <a:t>support_vectors</a:t>
            </a:r>
            <a:r>
              <a:rPr lang="en-US" altLang="zh-TW" dirty="0"/>
              <a:t> object will contain every training data point that is being</a:t>
            </a:r>
            <a:r>
              <a:rPr lang="zh-TW" altLang="en-US" dirty="0"/>
              <a:t> </a:t>
            </a:r>
            <a:r>
              <a:rPr lang="en-US" altLang="zh-TW" dirty="0"/>
              <a:t>used in constructing the decision boundaries that maximizes the hyperplane.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65133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FDE1D3-03EE-1806-4348-71C101E80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Bayes Theorem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C47ED5B-EB98-450C-1916-F3D0BBB94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39" y="2204873"/>
            <a:ext cx="11803122" cy="382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412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30FF69-D210-9C20-8FF3-245FA3EDC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8542F33-609B-E588-DFB9-BB3B70642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TW" dirty="0"/>
              <a:t>You can visualize them to get a clearer understanding of what’s being learned.</a:t>
            </a:r>
            <a:r>
              <a:rPr lang="zh-TW" altLang="en-US" dirty="0"/>
              <a:t> </a:t>
            </a:r>
            <a:r>
              <a:rPr lang="en-US" altLang="zh-TW" dirty="0"/>
              <a:t>The following code would lead to results similar to Figure 9-5.</a:t>
            </a:r>
          </a:p>
          <a:p>
            <a:pPr marL="457200" lvl="1" indent="0">
              <a:buNone/>
            </a:pP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xx,yy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=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np.meshgrid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np.arange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altLang="zh-TW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altLang="zh-TW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9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altLang="zh-TW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0.1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np.arange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altLang="zh-TW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altLang="zh-TW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6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altLang="zh-TW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0.1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 )</a:t>
            </a:r>
          </a:p>
          <a:p>
            <a:pPr marL="457200" lvl="1" indent="0">
              <a:buNone/>
            </a:pP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Z =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svc.predict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np.c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_[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xx.ravel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(),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yy.ravel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()])</a:t>
            </a:r>
          </a:p>
          <a:p>
            <a:pPr marL="457200" lvl="1" indent="0">
              <a:buNone/>
            </a:pP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Z =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Z.reshape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xx.shape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altLang="zh-TW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matplotlib.pyplot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altLang="zh-TW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</a:t>
            </a:r>
            <a:endParaRPr lang="en-US" altLang="zh-TW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plt.scatter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X.iloc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[:,</a:t>
            </a:r>
            <a:r>
              <a:rPr lang="en-US" altLang="zh-TW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X.iloc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[:,</a:t>
            </a:r>
            <a:r>
              <a:rPr lang="en-US" altLang="zh-TW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pPr marL="457200" lvl="1" indent="0">
              <a:buNone/>
            </a:pP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plt.contourf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(xx,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yy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Z,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cmap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plt.cm.coolwarm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alpha=</a:t>
            </a:r>
            <a:r>
              <a:rPr lang="en-US" altLang="zh-TW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0.4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plt.scatter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support_vectors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[:,</a:t>
            </a:r>
            <a:r>
              <a:rPr lang="en-US" altLang="zh-TW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support_vectors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[:,</a:t>
            </a:r>
            <a:r>
              <a:rPr lang="en-US" altLang="zh-TW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 color=</a:t>
            </a:r>
            <a:r>
              <a:rPr lang="en-US" altLang="zh-TW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'red'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plt.title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altLang="zh-TW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'Support Vectors Visualized'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plt.xlabel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altLang="zh-TW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'X1'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plt.ylabel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altLang="zh-TW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'X2'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plt.show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7009968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1AE63E18-9F1C-5494-F172-146B1F110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827" y="0"/>
            <a:ext cx="93983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20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1FAEC5-EC3A-44DA-3889-C531B61CB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AA0B2D1-2D15-90A9-C998-99EBB023B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Let’s construct some more Support Vector Classifiers for the same dataset and try</a:t>
            </a:r>
            <a:r>
              <a:rPr lang="zh-TW" altLang="en-US" dirty="0"/>
              <a:t> </a:t>
            </a:r>
            <a:r>
              <a:rPr lang="en-US" altLang="zh-TW" dirty="0"/>
              <a:t>to compare them.</a:t>
            </a:r>
          </a:p>
          <a:p>
            <a:r>
              <a:rPr lang="en-US" altLang="zh-TW" dirty="0"/>
              <a:t>In this example, we will take the first two classes (first 100 rows of Iris</a:t>
            </a:r>
            <a:r>
              <a:rPr lang="zh-TW" altLang="en-US" dirty="0"/>
              <a:t> </a:t>
            </a:r>
            <a:r>
              <a:rPr lang="en-US" altLang="zh-TW" dirty="0"/>
              <a:t>dataset) so that the boundaries will be clearer to visualize.</a:t>
            </a:r>
          </a:p>
          <a:p>
            <a:r>
              <a:rPr lang="en-US" altLang="zh-TW" dirty="0"/>
              <a:t>This will allow us to compare</a:t>
            </a:r>
            <a:r>
              <a:rPr lang="zh-TW" altLang="en-US" dirty="0"/>
              <a:t> </a:t>
            </a:r>
            <a:r>
              <a:rPr lang="en-US" altLang="zh-TW" dirty="0"/>
              <a:t>the different implementations of SVCs.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246516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51CCEF-649A-C73C-C339-EBE830656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5C1C83-649E-2213-EE6C-B0CA117B8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altLang="zh-TW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numpy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altLang="zh-TW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np</a:t>
            </a:r>
          </a:p>
          <a:p>
            <a:pPr marL="457200" lvl="1" indent="0">
              <a:buNone/>
            </a:pPr>
            <a:r>
              <a:rPr lang="en-US" altLang="zh-TW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pandas </a:t>
            </a:r>
            <a:r>
              <a:rPr lang="en-US" altLang="zh-TW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pd</a:t>
            </a:r>
          </a:p>
          <a:p>
            <a:pPr marL="457200" lvl="1" indent="0">
              <a:buNone/>
            </a:pPr>
            <a:r>
              <a:rPr lang="en-US" altLang="zh-TW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sklearn.datasets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altLang="zh-TW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load_iris</a:t>
            </a:r>
            <a:endParaRPr lang="en-US" altLang="zh-TW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iris =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load_iris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  <a:p>
            <a:pPr marL="457200" lvl="1" indent="0">
              <a:buNone/>
            </a:pP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=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pd.DataFrame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iris.data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columns=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iris.feature_names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altLang="zh-TW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'species'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 =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pd.Categorical.from_codes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iris.target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iris.target_names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altLang="zh-TW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'target'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 =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iris.target</a:t>
            </a:r>
            <a:endParaRPr lang="en-US" altLang="zh-TW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s-E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 = df.iloc[:100,:2]</a:t>
            </a:r>
          </a:p>
          <a:p>
            <a:pPr marL="457200" lvl="1" indent="0">
              <a:buNone/>
            </a:pPr>
            <a:r>
              <a:rPr lang="es-E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 = df.iloc[:100,5]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060825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E9A97E-90A2-29F9-EA82-054308739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D081E5-50C7-527B-2960-D3F0BA0FF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We will create four objects, for linear, </a:t>
            </a:r>
            <a:r>
              <a:rPr lang="en-US" altLang="zh-TW" dirty="0" err="1"/>
              <a:t>rbf</a:t>
            </a:r>
            <a:r>
              <a:rPr lang="en-US" altLang="zh-TW" dirty="0"/>
              <a:t>, polynomial</a:t>
            </a:r>
            <a:r>
              <a:rPr lang="zh-TW" altLang="en-US" dirty="0"/>
              <a:t> </a:t>
            </a:r>
            <a:r>
              <a:rPr lang="en-US" altLang="zh-TW" dirty="0"/>
              <a:t>kernels, and one for </a:t>
            </a:r>
            <a:r>
              <a:rPr lang="en-US" altLang="zh-TW" dirty="0" err="1"/>
              <a:t>LinearSVC</a:t>
            </a:r>
            <a:r>
              <a:rPr lang="en-US" altLang="zh-TW" dirty="0"/>
              <a:t> implementation.</a:t>
            </a:r>
          </a:p>
          <a:p>
            <a:pPr marL="457200" lvl="1" indent="0">
              <a:buNone/>
            </a:pPr>
            <a:r>
              <a:rPr lang="en-US" altLang="zh-TW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from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sklearn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altLang="zh-TW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svm</a:t>
            </a:r>
            <a:endParaRPr lang="en-US" altLang="zh-TW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 = </a:t>
            </a:r>
            <a:r>
              <a:rPr lang="en-US" altLang="zh-TW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1.0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altLang="zh-TW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 SVM regularization parameter</a:t>
            </a:r>
            <a:endParaRPr lang="en-US" altLang="zh-TW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svc =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svm.SVC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(kernel=</a:t>
            </a:r>
            <a:r>
              <a:rPr lang="en-US" altLang="zh-TW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'linear'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C=C).fit(X, y)</a:t>
            </a:r>
          </a:p>
          <a:p>
            <a:pPr marL="457200" lvl="1" indent="0">
              <a:buNone/>
            </a:pP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rbf_svc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=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svm.SVC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(kernel=</a:t>
            </a:r>
            <a:r>
              <a:rPr lang="en-US" altLang="zh-TW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altLang="zh-TW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rbf</a:t>
            </a:r>
            <a:r>
              <a:rPr lang="en-US" altLang="zh-TW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gamma=</a:t>
            </a:r>
            <a:r>
              <a:rPr lang="en-US" altLang="zh-TW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0.7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C=C).fit(X, y)</a:t>
            </a:r>
          </a:p>
          <a:p>
            <a:pPr marL="457200" lvl="1" indent="0">
              <a:buNone/>
            </a:pP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poly_svc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=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svm.SVC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(kernel=</a:t>
            </a:r>
            <a:r>
              <a:rPr lang="en-US" altLang="zh-TW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'poly'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degree=</a:t>
            </a:r>
            <a:r>
              <a:rPr lang="en-US" altLang="zh-TW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C=C).fit(X, y)</a:t>
            </a:r>
          </a:p>
          <a:p>
            <a:pPr marL="457200" lvl="1" indent="0">
              <a:buNone/>
            </a:pP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lin_svc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=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svm.LinearSVC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(C=C).fit(X, y)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87624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4A2455-A5E3-06E0-4819-A7EDBC34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42FD1DD-ACBF-F75E-B853-FC09D948F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In these lines, we have initialized and trained three SVC-based classifiers with</a:t>
            </a:r>
            <a:r>
              <a:rPr lang="zh-TW" altLang="en-US" dirty="0"/>
              <a:t> </a:t>
            </a:r>
            <a:r>
              <a:rPr lang="en-US" altLang="zh-TW" dirty="0"/>
              <a:t>kernels, namely, linear, </a:t>
            </a:r>
            <a:r>
              <a:rPr lang="en-US" altLang="zh-TW" dirty="0" err="1"/>
              <a:t>rbf</a:t>
            </a:r>
            <a:r>
              <a:rPr lang="en-US" altLang="zh-TW" dirty="0"/>
              <a:t>, and polynomial.</a:t>
            </a:r>
          </a:p>
          <a:p>
            <a:r>
              <a:rPr lang="en-US" altLang="zh-TW" dirty="0"/>
              <a:t>We have another classifier using </a:t>
            </a:r>
            <a:r>
              <a:rPr lang="en-US" altLang="zh-TW" dirty="0" err="1"/>
              <a:t>LinearSVC</a:t>
            </a:r>
            <a:r>
              <a:rPr lang="en-US" altLang="zh-TW" dirty="0"/>
              <a:t>,</a:t>
            </a:r>
            <a:r>
              <a:rPr lang="zh-TW" altLang="en-US" dirty="0"/>
              <a:t> </a:t>
            </a:r>
            <a:r>
              <a:rPr lang="en-US" altLang="zh-TW" dirty="0"/>
              <a:t>which is a slightly different implementation.</a:t>
            </a:r>
          </a:p>
          <a:p>
            <a:pPr marL="457200" lvl="1" indent="0">
              <a:buNone/>
            </a:pP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titles = [</a:t>
            </a:r>
            <a:r>
              <a:rPr lang="en-US" altLang="zh-TW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'SVC with linear kernel'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altLang="zh-TW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altLang="zh-TW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LinearSVC</a:t>
            </a:r>
            <a:r>
              <a:rPr lang="en-US" altLang="zh-TW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 (linear kernel)'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altLang="zh-TW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'SVC with RBF </a:t>
            </a:r>
            <a:r>
              <a:rPr lang="en-US" altLang="zh-TW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kernel'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altLang="zh-TW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'SVC</a:t>
            </a:r>
            <a:r>
              <a:rPr lang="en-US" altLang="zh-TW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 with polynomial (degree 3) kernel'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pPr marL="457200" lvl="1" indent="0">
              <a:buNone/>
            </a:pP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xx,yy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=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np.meshgrid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np.arange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altLang="zh-TW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altLang="zh-TW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9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altLang="zh-TW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0.1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),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np.arange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altLang="zh-TW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altLang="zh-TW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6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altLang="zh-TW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0.1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 )</a:t>
            </a:r>
          </a:p>
          <a:p>
            <a:pPr marL="457200" lvl="1" indent="0">
              <a:buNone/>
            </a:pPr>
            <a:r>
              <a:rPr lang="en-US" altLang="zh-TW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import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matplotlib.pyplot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altLang="zh-TW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as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</a:t>
            </a:r>
            <a:endParaRPr lang="en-US" altLang="zh-TW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plt.figure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figsize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=(</a:t>
            </a:r>
            <a:r>
              <a:rPr lang="en-US" altLang="zh-TW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20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lang="en-US" altLang="zh-TW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41868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B98FDD-55A9-9901-ADEB-C9B2288C2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A8CDE47-626D-7F30-2137-4018EEB34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lvl="1" indent="0">
              <a:buNone/>
            </a:pPr>
            <a:r>
              <a:rPr lang="en-US" altLang="zh-TW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clf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altLang="zh-TW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altLang="zh-TW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enumerate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((svc,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lin_svc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rbf_svc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poly_svc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)):</a:t>
            </a:r>
          </a:p>
          <a:p>
            <a:pPr marL="457200" lvl="1" indent="0">
              <a:buNone/>
            </a:pP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plt.subplot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altLang="zh-TW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altLang="zh-TW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+ </a:t>
            </a:r>
            <a:r>
              <a:rPr lang="en-US" altLang="zh-TW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plt.subplots_adjust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wspace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altLang="zh-TW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0.4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hspace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altLang="zh-TW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0.4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Z =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clf.predict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np.c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_[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xx.ravel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(),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yy.ravel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()])</a:t>
            </a:r>
          </a:p>
          <a:p>
            <a:pPr marL="457200" lvl="1" indent="0">
              <a:buNone/>
            </a:pP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US" altLang="zh-TW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 Put the result into a color plot</a:t>
            </a:r>
            <a:endParaRPr lang="en-US" altLang="zh-TW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Z =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Z.reshape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xx.shape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plt.contourf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(xx,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yy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Z,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cmap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plt.cm.coolwarm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alpha=</a:t>
            </a:r>
            <a:r>
              <a:rPr lang="en-US" altLang="zh-TW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0.4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US" altLang="zh-TW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 Plot also the training points</a:t>
            </a:r>
            <a:endParaRPr lang="en-US" altLang="zh-TW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plt.scatter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X.iloc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[:, </a:t>
            </a:r>
            <a:r>
              <a:rPr lang="en-US" altLang="zh-TW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X.iloc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[:, </a:t>
            </a:r>
            <a:r>
              <a:rPr lang="en-US" altLang="zh-TW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], c=y,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cmap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plt.cm.coolwarm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plt.xlabel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altLang="zh-TW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'Sepal length'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plt.ylabel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altLang="zh-TW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'Sepal width'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plt.xlim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xx.</a:t>
            </a:r>
            <a:r>
              <a:rPr lang="en-US" altLang="zh-TW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min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(),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xx.</a:t>
            </a:r>
            <a:r>
              <a:rPr lang="en-US" altLang="zh-TW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max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())</a:t>
            </a:r>
          </a:p>
          <a:p>
            <a:pPr marL="457200" lvl="1" indent="0">
              <a:buNone/>
            </a:pP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plt.ylim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yy.</a:t>
            </a:r>
            <a:r>
              <a:rPr lang="en-US" altLang="zh-TW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min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(),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yy.</a:t>
            </a:r>
            <a:r>
              <a:rPr lang="en-US" altLang="zh-TW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max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())</a:t>
            </a:r>
          </a:p>
          <a:p>
            <a:pPr marL="457200" lvl="1" indent="0">
              <a:buNone/>
            </a:pP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plt.xticks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(())</a:t>
            </a:r>
          </a:p>
          <a:p>
            <a:pPr marL="457200" lvl="1" indent="0">
              <a:buNone/>
            </a:pP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plt.yticks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(())</a:t>
            </a:r>
          </a:p>
          <a:p>
            <a:pPr marL="457200" lvl="1" indent="0">
              <a:buNone/>
            </a:pP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plt.title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(titles[</a:t>
            </a: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</a:t>
            </a:r>
          </a:p>
          <a:p>
            <a:pPr marL="457200" lvl="1" indent="0">
              <a:buNone/>
            </a:pPr>
            <a:r>
              <a:rPr lang="en-US" altLang="zh-TW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plt.show</a:t>
            </a:r>
            <a:r>
              <a:rPr lang="en-US" altLang="zh-TW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8115952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A0404954-CB9F-0831-1B51-DAEA2320E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581" y="0"/>
            <a:ext cx="86708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423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3B1D88-6376-F2F5-EAD0-9B682A310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B83804-D2F2-921F-E38A-534415E51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SVMs are highly effective in high dimension spaces.</a:t>
            </a:r>
          </a:p>
          <a:p>
            <a:r>
              <a:rPr lang="en-US" altLang="zh-TW" dirty="0"/>
              <a:t>They are also very memory</a:t>
            </a:r>
            <a:r>
              <a:rPr lang="zh-TW" altLang="en-US" dirty="0"/>
              <a:t> </a:t>
            </a:r>
            <a:r>
              <a:rPr lang="en-US" altLang="zh-TW" dirty="0"/>
              <a:t>efficient due to the notion of support vectors, which is a relatively small subset of the</a:t>
            </a:r>
            <a:r>
              <a:rPr lang="zh-TW" altLang="en-US" dirty="0"/>
              <a:t> </a:t>
            </a:r>
            <a:r>
              <a:rPr lang="en-US" altLang="zh-TW" dirty="0"/>
              <a:t>training points.</a:t>
            </a:r>
          </a:p>
          <a:p>
            <a:r>
              <a:rPr lang="en-US" altLang="zh-TW" dirty="0"/>
              <a:t>Kernel functions can help you make the decision boundary more flexible</a:t>
            </a:r>
            <a:r>
              <a:rPr lang="zh-TW" altLang="en-US" dirty="0"/>
              <a:t> </a:t>
            </a:r>
            <a:r>
              <a:rPr lang="en-US" altLang="zh-TW" dirty="0"/>
              <a:t>and robust.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91746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E01ADD-3D94-7499-078E-768CF0763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Summary</a:t>
            </a:r>
            <a:endParaRPr lang="zh-TW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1B47DA2-9E20-9F88-72D7-699E7AB05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This chapter has presented advanced supervised learning techniques that have proven</a:t>
            </a:r>
            <a:r>
              <a:rPr lang="zh-TW" altLang="en-US" dirty="0"/>
              <a:t> </a:t>
            </a:r>
            <a:r>
              <a:rPr lang="en-US" altLang="zh-TW" dirty="0"/>
              <a:t>to be state of the art in various scenarios.</a:t>
            </a:r>
          </a:p>
          <a:p>
            <a:r>
              <a:rPr lang="en-US" altLang="zh-TW" dirty="0"/>
              <a:t>In the next chapter, we will discuss another</a:t>
            </a:r>
            <a:r>
              <a:rPr lang="zh-TW" altLang="en-US" dirty="0"/>
              <a:t> </a:t>
            </a:r>
            <a:r>
              <a:rPr lang="en-US" altLang="zh-TW" dirty="0"/>
              <a:t>method that combines the power of multiple less accurate models to create an eventual</a:t>
            </a:r>
            <a:r>
              <a:rPr lang="zh-TW" altLang="en-US"/>
              <a:t> </a:t>
            </a:r>
            <a:r>
              <a:rPr lang="en-US" altLang="zh-TW"/>
              <a:t>robust </a:t>
            </a:r>
            <a:r>
              <a:rPr lang="en-US" altLang="zh-TW" dirty="0"/>
              <a:t>model.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11485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4232125C-50D4-5031-2EBF-CA6D0C2A2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50" y="0"/>
            <a:ext cx="11182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62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CBC0FA-6A41-9184-8222-D1F0B4310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Conditional Probability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390A56E-676E-E149-FEAE-4D58855AE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main component of the formula given by Bayes’ theorem is conditional probability.</a:t>
            </a:r>
          </a:p>
          <a:p>
            <a:r>
              <a:rPr lang="en-US" altLang="zh-TW" dirty="0"/>
              <a:t>Conditional probability is a measure of the probability of an event, given that another event (by assumption, presumption, assertion, or evidence) has already occurred.</a:t>
            </a:r>
          </a:p>
          <a:p>
            <a:r>
              <a:rPr lang="en-US" altLang="zh-TW" dirty="0"/>
              <a:t>It is computed from joint probability of A and B.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E02D59C-7905-4B80-B6DA-DDC96A1DF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286" y="4734053"/>
            <a:ext cx="2791215" cy="10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855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3460F6-D48F-5AEB-E520-B97CCCBC4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How Naive Bayes Works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23DFF31-3890-4574-81FE-8C69801DD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In simple words, during the training phase, naive Bayes attempts to calculate the prior probability for the given class labels.</a:t>
            </a:r>
          </a:p>
          <a:p>
            <a:r>
              <a:rPr lang="en-US" altLang="zh-TW" dirty="0"/>
              <a:t>This is followed by computing the likelihood probability with each attribute for each class.</a:t>
            </a:r>
          </a:p>
          <a:p>
            <a:r>
              <a:rPr lang="en-US" altLang="zh-TW" dirty="0"/>
              <a:t>This information is used to compute the posterior probability using the Bayes formula.</a:t>
            </a:r>
          </a:p>
          <a:p>
            <a:r>
              <a:rPr lang="en-US" altLang="zh-TW" dirty="0"/>
              <a:t>We calculate the posterior probability for the data item belonging to each class and choose the class label with the highest probability.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6020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38CC82DC-FD2E-5643-44B1-2881F8E05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49" y="1404655"/>
            <a:ext cx="11831701" cy="404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81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EF99B8-B283-492E-836A-8670D35FF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Naive Bayes in Python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ABE361B-3DFE-1292-8B85-CB4202847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For this example, we will load Iris dataset from the available datasets. Because Iris dataset contains continuous variables, we will assume Gaussian distribution and train a Gaussian naive Bayes model.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022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2879</Words>
  <Application>Microsoft Office PowerPoint</Application>
  <PresentationFormat>寬螢幕</PresentationFormat>
  <Paragraphs>171</Paragraphs>
  <Slides>49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49</vt:i4>
      </vt:variant>
    </vt:vector>
  </HeadingPairs>
  <TitlesOfParts>
    <vt:vector size="54" baseType="lpstr">
      <vt:lpstr>Arial</vt:lpstr>
      <vt:lpstr>Calibri</vt:lpstr>
      <vt:lpstr>Calibri Light</vt:lpstr>
      <vt:lpstr>Courier New</vt:lpstr>
      <vt:lpstr>Office 佈景主題</vt:lpstr>
      <vt:lpstr>Supervised Learning Methods: Part 2</vt:lpstr>
      <vt:lpstr>Supervised Learning Methods: Part 2</vt:lpstr>
      <vt:lpstr>Naive Bayes</vt:lpstr>
      <vt:lpstr>Bayes Theorem</vt:lpstr>
      <vt:lpstr>PowerPoint 簡報</vt:lpstr>
      <vt:lpstr>Conditional Probability</vt:lpstr>
      <vt:lpstr>How Naive Bayes Works</vt:lpstr>
      <vt:lpstr>PowerPoint 簡報</vt:lpstr>
      <vt:lpstr>Naive Bayes in Python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Support Vector Machines</vt:lpstr>
      <vt:lpstr>PowerPoint 簡報</vt:lpstr>
      <vt:lpstr>PowerPoint 簡報</vt:lpstr>
      <vt:lpstr>How SVM Works</vt:lpstr>
      <vt:lpstr>PowerPoint 簡報</vt:lpstr>
      <vt:lpstr>PowerPoint 簡報</vt:lpstr>
      <vt:lpstr>PowerPoint 簡報</vt:lpstr>
      <vt:lpstr>PowerPoint 簡報</vt:lpstr>
      <vt:lpstr>Nonlinear Classification</vt:lpstr>
      <vt:lpstr>PowerPoint 簡報</vt:lpstr>
      <vt:lpstr>PowerPoint 簡報</vt:lpstr>
      <vt:lpstr>Kernel Trick in SVM</vt:lpstr>
      <vt:lpstr>PowerPoint 簡報</vt:lpstr>
      <vt:lpstr>PowerPoint 簡報</vt:lpstr>
      <vt:lpstr>PowerPoint 簡報</vt:lpstr>
      <vt:lpstr>Support Vector Machines in Python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Supervised Learning Methods: Part 2</dc:title>
  <dc:creator>謝欽旭</dc:creator>
  <cp:lastModifiedBy>謝欽旭</cp:lastModifiedBy>
  <cp:revision>19</cp:revision>
  <dcterms:created xsi:type="dcterms:W3CDTF">2022-12-22T02:26:33Z</dcterms:created>
  <dcterms:modified xsi:type="dcterms:W3CDTF">2022-12-22T14:41:55Z</dcterms:modified>
</cp:coreProperties>
</file>